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9" r:id="rId1"/>
  </p:sldMasterIdLst>
  <p:notesMasterIdLst>
    <p:notesMasterId r:id="rId18"/>
  </p:notesMasterIdLst>
  <p:sldIdLst>
    <p:sldId id="258" r:id="rId2"/>
    <p:sldId id="259" r:id="rId3"/>
    <p:sldId id="260" r:id="rId4"/>
    <p:sldId id="262" r:id="rId5"/>
    <p:sldId id="263" r:id="rId6"/>
    <p:sldId id="264" r:id="rId7"/>
    <p:sldId id="276" r:id="rId8"/>
    <p:sldId id="261" r:id="rId9"/>
    <p:sldId id="279" r:id="rId10"/>
    <p:sldId id="280" r:id="rId11"/>
    <p:sldId id="265" r:id="rId12"/>
    <p:sldId id="282" r:id="rId13"/>
    <p:sldId id="283" r:id="rId14"/>
    <p:sldId id="285" r:id="rId15"/>
    <p:sldId id="266" r:id="rId16"/>
    <p:sldId id="286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74" autoAdjust="0"/>
    <p:restoredTop sz="93774" autoAdjust="0"/>
  </p:normalViewPr>
  <p:slideViewPr>
    <p:cSldViewPr snapToGrid="0">
      <p:cViewPr varScale="1">
        <p:scale>
          <a:sx n="64" d="100"/>
          <a:sy n="64" d="100"/>
        </p:scale>
        <p:origin x="97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83133D-9833-4A25-A552-09260D48005D}" type="datetimeFigureOut">
              <a:rPr lang="es-CL" smtClean="0"/>
              <a:t>12-10-2025</a:t>
            </a:fld>
            <a:endParaRPr lang="es-C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53C5F6-666F-4E4D-9DF9-E2B568908234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0718569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="1" dirty="0" err="1"/>
              <a:t>Stakeholder</a:t>
            </a:r>
            <a:r>
              <a:rPr lang="es-ES" b="1" dirty="0"/>
              <a:t>:</a:t>
            </a:r>
            <a:r>
              <a:rPr lang="es-ES" dirty="0"/>
              <a:t> Interesado en el proyecto (cliente, usuario o patrocinador) que aporta requisitos y expectativas.</a:t>
            </a:r>
          </a:p>
          <a:p>
            <a:r>
              <a:rPr lang="es-ES" b="1" dirty="0" err="1"/>
              <a:t>Product</a:t>
            </a:r>
            <a:r>
              <a:rPr lang="es-ES" b="1" dirty="0"/>
              <a:t> </a:t>
            </a:r>
            <a:r>
              <a:rPr lang="es-ES" b="1" dirty="0" err="1"/>
              <a:t>Owner</a:t>
            </a:r>
            <a:r>
              <a:rPr lang="es-ES" b="1" dirty="0"/>
              <a:t>:</a:t>
            </a:r>
            <a:r>
              <a:rPr lang="es-ES" dirty="0"/>
              <a:t> Responsable de maximizar el valor del producto, gestiona el </a:t>
            </a:r>
            <a:r>
              <a:rPr lang="es-ES" i="1" dirty="0" err="1"/>
              <a:t>Product</a:t>
            </a:r>
            <a:r>
              <a:rPr lang="es-ES" i="1" dirty="0"/>
              <a:t> Backlog</a:t>
            </a:r>
            <a:r>
              <a:rPr lang="es-ES" dirty="0"/>
              <a:t> y define prioridades.</a:t>
            </a:r>
          </a:p>
          <a:p>
            <a:r>
              <a:rPr lang="es-ES" b="1" dirty="0"/>
              <a:t>Scrum Master:</a:t>
            </a:r>
            <a:r>
              <a:rPr lang="es-ES" dirty="0"/>
              <a:t> Facilita el marco de trabajo, elimina impedimentos y asegura que se sigan los principios de Scrum.</a:t>
            </a:r>
          </a:p>
          <a:p>
            <a:r>
              <a:rPr lang="es-ES" b="1" dirty="0" err="1"/>
              <a:t>Developers</a:t>
            </a:r>
            <a:r>
              <a:rPr lang="es-ES" b="1" dirty="0"/>
              <a:t>:</a:t>
            </a:r>
            <a:r>
              <a:rPr lang="es-ES" dirty="0"/>
              <a:t> Equipo encargado de diseñar, construir, probar y entregar los incrementos del producto.</a:t>
            </a:r>
          </a:p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45BB65C-F944-47A1-80A1-F86458754827}" type="slidenum">
              <a:rPr kumimoji="0" lang="es-C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s-C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534505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“En esta diapositiva se muestra el </a:t>
            </a:r>
            <a:r>
              <a:rPr lang="es-ES" dirty="0" err="1"/>
              <a:t>Roadmap</a:t>
            </a:r>
            <a:r>
              <a:rPr lang="es-ES" dirty="0"/>
              <a:t> del proyecto. Aquí se distribuyen las historias de usuario a lo largo de 9 semanas. Cada sprint tiene un conjunto de tareas priorizadas, con fechas de inicio y fin. Esto nos permite planificar el avance de forma clara y asegurar que las funcionalidades críticas se desarrollen primero.”</a:t>
            </a:r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45BB65C-F944-47A1-80A1-F86458754827}" type="slidenum">
              <a:rPr kumimoji="0" lang="es-C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s-C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576480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8363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250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204179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6460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227624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3171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80281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5103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99075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0442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69525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8114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795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4492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3819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6894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10/12/2025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4659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  <p:sldLayoutId id="2147483701" r:id="rId12"/>
    <p:sldLayoutId id="2147483702" r:id="rId13"/>
    <p:sldLayoutId id="2147483703" r:id="rId14"/>
    <p:sldLayoutId id="2147483704" r:id="rId15"/>
    <p:sldLayoutId id="2147483705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66416" y="730772"/>
            <a:ext cx="6600451" cy="2262781"/>
          </a:xfrm>
        </p:spPr>
        <p:txBody>
          <a:bodyPr>
            <a:normAutofit/>
          </a:bodyPr>
          <a:lstStyle/>
          <a:p>
            <a:pPr algn="ctr"/>
            <a:r>
              <a:rPr sz="3200" dirty="0"/>
              <a:t>Hotel Pacific Reef – Sistema de </a:t>
            </a:r>
            <a:r>
              <a:rPr sz="3200" dirty="0" err="1"/>
              <a:t>Reservas</a:t>
            </a:r>
            <a:endParaRPr sz="32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466416" y="4564506"/>
            <a:ext cx="6600451" cy="1126283"/>
          </a:xfrm>
        </p:spPr>
        <p:txBody>
          <a:bodyPr/>
          <a:lstStyle/>
          <a:p>
            <a:r>
              <a:rPr dirty="0" err="1"/>
              <a:t>Autora</a:t>
            </a:r>
            <a:r>
              <a:rPr dirty="0"/>
              <a:t>: Connie Palacios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61814D7-6DA2-F575-02DC-85B47B0039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3872" y="3264841"/>
            <a:ext cx="2993552" cy="299355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88578" y="217725"/>
            <a:ext cx="6589199" cy="1280890"/>
          </a:xfrm>
        </p:spPr>
        <p:txBody>
          <a:bodyPr>
            <a:normAutofit/>
          </a:bodyPr>
          <a:lstStyle/>
          <a:p>
            <a:pPr algn="ctr"/>
            <a:r>
              <a:rPr sz="3200" dirty="0"/>
              <a:t>Mockups – </a:t>
            </a:r>
            <a:r>
              <a:rPr sz="3200" dirty="0" err="1"/>
              <a:t>Cliente</a:t>
            </a:r>
            <a:r>
              <a:rPr sz="3200" dirty="0"/>
              <a:t> (UX)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4F4A4CC-4A15-10EE-A61E-E3F5D29268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8389" y="1450725"/>
            <a:ext cx="4634044" cy="260665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041367C9-71A7-47B7-5383-485C34BB82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1664" y="4275692"/>
            <a:ext cx="4590769" cy="2582308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BF09D726-FF01-6036-1BB6-6A0C2FF3E8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1000" y="1498615"/>
            <a:ext cx="4463770" cy="2510870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27667306-31A8-A7A6-1A7F-6CBB314D7E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000" y="4318305"/>
            <a:ext cx="4590770" cy="2582308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38008" y="624110"/>
            <a:ext cx="7020393" cy="1280890"/>
          </a:xfrm>
        </p:spPr>
        <p:txBody>
          <a:bodyPr/>
          <a:lstStyle/>
          <a:p>
            <a:r>
              <a:rPr dirty="0"/>
              <a:t>Mockups – Admin / </a:t>
            </a:r>
            <a:r>
              <a:rPr dirty="0" err="1"/>
              <a:t>Operador</a:t>
            </a:r>
            <a:endParaRPr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C421F0CA-D17A-448A-D52C-75BBAEB67B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0731" y="1247233"/>
            <a:ext cx="4542576" cy="2555199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F3BF4FD3-86F1-6F47-BA93-16BD38E664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3425" y="1362857"/>
            <a:ext cx="4542576" cy="2555199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EA40EAE5-2E80-02A8-6B6A-A29C547312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0731" y="3918056"/>
            <a:ext cx="4542576" cy="3023237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D78F0944-DE43-1EC5-6961-CB53FB785F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001" y="4019697"/>
            <a:ext cx="4572001" cy="2571751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25F2F26-138B-1C38-C254-07A14B0DB7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6662" y="261040"/>
            <a:ext cx="8911687" cy="1280890"/>
          </a:xfrm>
        </p:spPr>
        <p:txBody>
          <a:bodyPr/>
          <a:lstStyle/>
          <a:p>
            <a:r>
              <a:rPr lang="es-ES" dirty="0"/>
              <a:t>ADMINISTRADOR </a:t>
            </a:r>
            <a:endParaRPr lang="es-CL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D824633-EA0F-A62C-266E-55E974003C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6753" y="1197320"/>
            <a:ext cx="10031506" cy="5287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2151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8EEA5CE-A71E-28D1-1B0A-D6B34E73D7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5430" y="340848"/>
            <a:ext cx="8911687" cy="1280890"/>
          </a:xfrm>
        </p:spPr>
        <p:txBody>
          <a:bodyPr/>
          <a:lstStyle/>
          <a:p>
            <a:r>
              <a:rPr lang="es-ES" dirty="0"/>
              <a:t>CLIENTE</a:t>
            </a:r>
            <a:endParaRPr lang="es-CL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BECE7A0-D1B6-25E7-5661-32AD171947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666" y="1097302"/>
            <a:ext cx="9381216" cy="4944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7992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bación de pantalla 6">
            <a:hlinkClick r:id="" action="ppaction://media"/>
            <a:extLst>
              <a:ext uri="{FF2B5EF4-FFF2-40B4-BE49-F238E27FC236}">
                <a16:creationId xmlns:a16="http://schemas.microsoft.com/office/drawing/2014/main" id="{303D4917-07D1-09FA-CFAA-8D083647FD13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1"/>
            <a:ext cx="12192000" cy="6858001"/>
          </a:xfrm>
        </p:spPr>
      </p:pic>
    </p:spTree>
    <p:extLst>
      <p:ext uri="{BB962C8B-B14F-4D97-AF65-F5344CB8AC3E}">
        <p14:creationId xmlns:p14="http://schemas.microsoft.com/office/powerpoint/2010/main" val="1421334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995"/>
    </mc:Choice>
    <mc:Fallback xmlns="">
      <p:transition spd="slow" advTm="59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894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52998" y="624110"/>
            <a:ext cx="7005403" cy="1280890"/>
          </a:xfrm>
        </p:spPr>
        <p:txBody>
          <a:bodyPr/>
          <a:lstStyle/>
          <a:p>
            <a:r>
              <a:rPr dirty="0" err="1"/>
              <a:t>Trazabilidad</a:t>
            </a:r>
            <a:r>
              <a:rPr dirty="0"/>
              <a:t> – Trello, Git y DOD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5726C5E-3F2D-3683-62B4-17BE6A55DCB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980"/>
          <a:stretch>
            <a:fillRect/>
          </a:stretch>
        </p:blipFill>
        <p:spPr>
          <a:xfrm>
            <a:off x="6281994" y="1730592"/>
            <a:ext cx="4221114" cy="2114095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11831D54-A359-855A-E9E4-6833999D900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9023"/>
          <a:stretch>
            <a:fillRect/>
          </a:stretch>
        </p:blipFill>
        <p:spPr>
          <a:xfrm>
            <a:off x="1688892" y="1731361"/>
            <a:ext cx="4407108" cy="2113326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2BB35C40-91F1-DE46-823D-C7785055C7F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0000"/>
          <a:stretch>
            <a:fillRect/>
          </a:stretch>
        </p:blipFill>
        <p:spPr>
          <a:xfrm>
            <a:off x="1688892" y="4102469"/>
            <a:ext cx="4274554" cy="2403263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ADBFC825-4825-74DB-0C23-550DA0476E6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1713"/>
          <a:stretch>
            <a:fillRect/>
          </a:stretch>
        </p:blipFill>
        <p:spPr>
          <a:xfrm>
            <a:off x="6188582" y="4102469"/>
            <a:ext cx="4398550" cy="227867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4C6DC4F-E11C-6877-1A3C-F023672018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/>
              <a:t>Conclusión</a:t>
            </a:r>
            <a:br>
              <a:rPr lang="es-ES" b="1" dirty="0"/>
            </a:br>
            <a:endParaRPr lang="es-CL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4A69DA9-A4A7-AD34-6F68-6550A7B5A4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38465" y="1904999"/>
            <a:ext cx="9293901" cy="4181007"/>
          </a:xfrm>
        </p:spPr>
        <p:txBody>
          <a:bodyPr/>
          <a:lstStyle/>
          <a:p>
            <a:r>
              <a:rPr lang="es-ES" sz="2000" dirty="0"/>
              <a:t>El proyecto Hotel </a:t>
            </a:r>
            <a:r>
              <a:rPr lang="es-ES" sz="2000" dirty="0" err="1"/>
              <a:t>Pacific</a:t>
            </a:r>
            <a:r>
              <a:rPr lang="es-ES" sz="2000" dirty="0"/>
              <a:t> </a:t>
            </a:r>
            <a:r>
              <a:rPr lang="es-ES" sz="2000" dirty="0" err="1"/>
              <a:t>Reef</a:t>
            </a:r>
            <a:r>
              <a:rPr lang="es-ES" sz="2000" dirty="0"/>
              <a:t> transformó un proceso manual en una plataforma digital moderna, ágil y segura.</a:t>
            </a:r>
            <a:br>
              <a:rPr lang="es-ES" sz="2000" dirty="0"/>
            </a:br>
            <a:r>
              <a:rPr lang="es-ES" sz="2000" dirty="0"/>
              <a:t>Aplicando Scrum, se logró un sistema funcional y escalable con dos módulos principales:</a:t>
            </a:r>
            <a:br>
              <a:rPr lang="es-ES" sz="2000" dirty="0"/>
            </a:br>
            <a:r>
              <a:rPr lang="es-ES" sz="2000" dirty="0"/>
              <a:t>Cliente, para reservas autónomas, y Administrador, para la gestión centralizada de habitaciones y usuarios.</a:t>
            </a:r>
            <a:br>
              <a:rPr lang="es-ES" sz="2000" dirty="0"/>
            </a:br>
            <a:r>
              <a:rPr lang="es-ES" sz="2000" dirty="0"/>
              <a:t>Incluye base de datos estructurada, interfaz intuitiva, </a:t>
            </a:r>
            <a:r>
              <a:rPr lang="es-ES" sz="2000" dirty="0" err="1"/>
              <a:t>login</a:t>
            </a:r>
            <a:r>
              <a:rPr lang="es-ES" sz="2000" dirty="0"/>
              <a:t> seguro y trazabilidad en Trello y Git.</a:t>
            </a:r>
            <a:br>
              <a:rPr lang="es-ES" sz="2000" dirty="0"/>
            </a:br>
            <a:r>
              <a:rPr lang="es-ES" sz="2000" dirty="0"/>
              <a:t>Cumple los objetivos al optimizar la experiencia del cliente y la eficiencia administrativa, dejando bases sólidas para futuras mejoras como pagos en línea y reportes analíticos.</a:t>
            </a:r>
          </a:p>
          <a:p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6608780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50827" y="626935"/>
            <a:ext cx="8229600" cy="1143000"/>
          </a:xfrm>
        </p:spPr>
        <p:txBody>
          <a:bodyPr/>
          <a:lstStyle/>
          <a:p>
            <a:r>
              <a:rPr dirty="0" err="1"/>
              <a:t>Problemática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50827" y="1747423"/>
            <a:ext cx="7817370" cy="27346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dirty="0" err="1"/>
              <a:t>Proceso</a:t>
            </a:r>
            <a:r>
              <a:rPr dirty="0"/>
              <a:t> actual de </a:t>
            </a:r>
            <a:r>
              <a:rPr dirty="0" err="1"/>
              <a:t>reservas</a:t>
            </a:r>
            <a:r>
              <a:rPr dirty="0"/>
              <a:t> </a:t>
            </a:r>
            <a:r>
              <a:rPr dirty="0" err="1"/>
              <a:t>en</a:t>
            </a:r>
            <a:r>
              <a:rPr dirty="0"/>
              <a:t> </a:t>
            </a:r>
            <a:r>
              <a:rPr dirty="0" err="1"/>
              <a:t>el</a:t>
            </a:r>
            <a:r>
              <a:rPr dirty="0"/>
              <a:t> hotel es manual y genera:</a:t>
            </a:r>
          </a:p>
          <a:p>
            <a:pPr marL="0" indent="0">
              <a:buNone/>
            </a:pPr>
            <a:r>
              <a:rPr dirty="0"/>
              <a:t>- </a:t>
            </a:r>
            <a:r>
              <a:rPr dirty="0" err="1"/>
              <a:t>Sobreventas</a:t>
            </a:r>
            <a:endParaRPr dirty="0"/>
          </a:p>
          <a:p>
            <a:pPr marL="0" indent="0">
              <a:buNone/>
            </a:pPr>
            <a:r>
              <a:rPr dirty="0"/>
              <a:t>- </a:t>
            </a:r>
            <a:r>
              <a:rPr dirty="0" err="1"/>
              <a:t>Retrasos</a:t>
            </a:r>
            <a:r>
              <a:rPr dirty="0"/>
              <a:t> </a:t>
            </a:r>
            <a:r>
              <a:rPr dirty="0" err="1"/>
              <a:t>en</a:t>
            </a:r>
            <a:r>
              <a:rPr dirty="0"/>
              <a:t> </a:t>
            </a:r>
            <a:r>
              <a:rPr dirty="0" err="1"/>
              <a:t>pagos</a:t>
            </a:r>
            <a:endParaRPr dirty="0"/>
          </a:p>
          <a:p>
            <a:pPr marL="0" indent="0">
              <a:buNone/>
            </a:pPr>
            <a:r>
              <a:rPr dirty="0"/>
              <a:t>- Falta de </a:t>
            </a:r>
            <a:r>
              <a:rPr dirty="0" err="1"/>
              <a:t>comprobantes</a:t>
            </a:r>
            <a:r>
              <a:rPr dirty="0"/>
              <a:t> </a:t>
            </a:r>
            <a:r>
              <a:rPr dirty="0" err="1"/>
              <a:t>digitales</a:t>
            </a:r>
            <a:endParaRPr dirty="0"/>
          </a:p>
          <a:p>
            <a:pPr marL="0" indent="0">
              <a:buNone/>
            </a:pPr>
            <a:r>
              <a:rPr dirty="0"/>
              <a:t>- Mala </a:t>
            </a:r>
            <a:r>
              <a:rPr dirty="0" err="1"/>
              <a:t>experiencia</a:t>
            </a:r>
            <a:r>
              <a:rPr dirty="0"/>
              <a:t> para </a:t>
            </a:r>
            <a:r>
              <a:rPr dirty="0" err="1"/>
              <a:t>clientes</a:t>
            </a:r>
            <a:endParaRPr sz="2000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B1F29EF-0663-0B52-2FE9-5FA117B6B6B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07" r="4436" b="4221"/>
          <a:stretch>
            <a:fillRect/>
          </a:stretch>
        </p:blipFill>
        <p:spPr>
          <a:xfrm>
            <a:off x="6445770" y="3356906"/>
            <a:ext cx="5746229" cy="350109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8434" y="609119"/>
            <a:ext cx="8785599" cy="1280890"/>
          </a:xfrm>
        </p:spPr>
        <p:txBody>
          <a:bodyPr/>
          <a:lstStyle/>
          <a:p>
            <a:r>
              <a:rPr dirty="0" err="1"/>
              <a:t>Objetivo</a:t>
            </a:r>
            <a:r>
              <a:rPr dirty="0"/>
              <a:t> del Proyecto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L" sz="2400" dirty="0"/>
              <a:t>Implementar un sistema ágil y seguro de gestión de reservas hoteleras, accesible vía web y móvil, que permita autogestión de clientes y facilite el control administrativo del hotel.</a:t>
            </a:r>
          </a:p>
          <a:p>
            <a:endParaRPr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86988C3-59F0-D8CE-5BF9-73ADA1D8E0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7112" y="4345063"/>
            <a:ext cx="3810000" cy="180975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75287" y="699061"/>
            <a:ext cx="8911687" cy="1280890"/>
          </a:xfrm>
        </p:spPr>
        <p:txBody>
          <a:bodyPr/>
          <a:lstStyle/>
          <a:p>
            <a:r>
              <a:rPr dirty="0" err="1"/>
              <a:t>Metodología</a:t>
            </a:r>
            <a:r>
              <a:rPr dirty="0"/>
              <a:t> </a:t>
            </a:r>
            <a:r>
              <a:rPr lang="es-ES" dirty="0"/>
              <a:t>ágil, </a:t>
            </a:r>
            <a:r>
              <a:rPr dirty="0"/>
              <a:t>Scrum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92925" y="1792392"/>
            <a:ext cx="9276412" cy="4124368"/>
          </a:xfrm>
        </p:spPr>
        <p:txBody>
          <a:bodyPr>
            <a:normAutofit/>
          </a:bodyPr>
          <a:lstStyle/>
          <a:p>
            <a:r>
              <a:rPr sz="2400" dirty="0"/>
              <a:t>Roles: Stakeholder, Product Owner, Scrum Master, Developers.</a:t>
            </a:r>
          </a:p>
          <a:p>
            <a:r>
              <a:rPr sz="2400" dirty="0"/>
              <a:t>Valores: </a:t>
            </a:r>
            <a:r>
              <a:rPr sz="2400" dirty="0" err="1"/>
              <a:t>transparencia</a:t>
            </a:r>
            <a:r>
              <a:rPr sz="2400" dirty="0"/>
              <a:t>, </a:t>
            </a:r>
            <a:r>
              <a:rPr sz="2400" dirty="0" err="1"/>
              <a:t>inspección</a:t>
            </a:r>
            <a:r>
              <a:rPr sz="2400" dirty="0"/>
              <a:t> y </a:t>
            </a:r>
            <a:r>
              <a:rPr sz="2400" dirty="0" err="1"/>
              <a:t>adaptación</a:t>
            </a:r>
            <a:r>
              <a:rPr sz="2400" dirty="0"/>
              <a:t>.</a:t>
            </a:r>
          </a:p>
          <a:p>
            <a:r>
              <a:rPr sz="2400" dirty="0" err="1"/>
              <a:t>Iteraciones</a:t>
            </a:r>
            <a:r>
              <a:rPr sz="2400" dirty="0"/>
              <a:t> </a:t>
            </a:r>
            <a:r>
              <a:rPr sz="2400" dirty="0" err="1"/>
              <a:t>cortas</a:t>
            </a:r>
            <a:r>
              <a:rPr sz="2400" dirty="0"/>
              <a:t> (Sprints).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0030" y="651226"/>
            <a:ext cx="10972800" cy="1143000"/>
          </a:xfrm>
        </p:spPr>
        <p:txBody>
          <a:bodyPr/>
          <a:lstStyle/>
          <a:p>
            <a:r>
              <a:rPr dirty="0"/>
              <a:t>Sprint Backlog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63711" y="2158584"/>
            <a:ext cx="9442369" cy="2844382"/>
          </a:xfrm>
        </p:spPr>
        <p:txBody>
          <a:bodyPr/>
          <a:lstStyle/>
          <a:p>
            <a:pPr marL="0" indent="0" algn="just">
              <a:buNone/>
            </a:pPr>
            <a:r>
              <a:rPr lang="es-ES" sz="2000" dirty="0"/>
              <a:t>Aquí podemos ver el Sprint Backlog del proyecto. Cada historia de usuario está asignada a un sprint, con su esfuerzo en días, prioridad y estado. Esto nos permite organizar las tareas de forma clara y hacer seguimiento al avance en cada iteración</a:t>
            </a:r>
            <a:r>
              <a:rPr lang="es-ES" dirty="0"/>
              <a:t>.</a:t>
            </a:r>
            <a:endParaRPr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9CF8748-4E84-9553-6EDF-4C2DCD1BC74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4216" r="17705" b="25974"/>
          <a:stretch>
            <a:fillRect/>
          </a:stretch>
        </p:blipFill>
        <p:spPr>
          <a:xfrm>
            <a:off x="1963711" y="3799158"/>
            <a:ext cx="9442369" cy="240761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Roadmap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FFE0D1E0-39E7-881A-3C9D-D4025E791221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2144973" y="1577802"/>
            <a:ext cx="701987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es-CL" altLang="es-CL" sz="1800" dirty="0">
                <a:latin typeface="Arial" panose="020B0604020202020204" pitchFamily="34" charset="0"/>
              </a:rPr>
              <a:t>Planificación de 9 semanas.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es-CL" altLang="es-CL" sz="1800" dirty="0">
                <a:latin typeface="Arial" panose="020B0604020202020204" pitchFamily="34" charset="0"/>
              </a:rPr>
              <a:t>Cada Sprint contiene un conjunto de Historias de Usuario (HU).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es-CL" altLang="es-CL" sz="1800" dirty="0">
                <a:latin typeface="Arial" panose="020B0604020202020204" pitchFamily="34" charset="0"/>
              </a:rPr>
              <a:t>Muestra fechas de inicio y fin de cada sprint.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es-CL" altLang="es-CL" sz="1800" dirty="0">
                <a:latin typeface="Arial" panose="020B0604020202020204" pitchFamily="34" charset="0"/>
              </a:rPr>
              <a:t>Permite visualizar la secuencia y priorización del trabajo.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7804093-99F5-1B65-2F5A-ABBE232EC97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5149" r="22295" b="16021"/>
          <a:stretch>
            <a:fillRect/>
          </a:stretch>
        </p:blipFill>
        <p:spPr>
          <a:xfrm>
            <a:off x="2192606" y="3125728"/>
            <a:ext cx="9383877" cy="310816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1F6D30-F413-D976-8DF9-A951299553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Casos de uso </a:t>
            </a:r>
            <a:endParaRPr lang="es-CL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79C0CD0-C145-6F23-BC1E-F322D38FE5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8141" y="1409576"/>
            <a:ext cx="9144793" cy="4578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7786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53784" y="638058"/>
            <a:ext cx="4509571" cy="835315"/>
          </a:xfrm>
        </p:spPr>
        <p:txBody>
          <a:bodyPr>
            <a:normAutofit fontScale="90000"/>
          </a:bodyPr>
          <a:lstStyle/>
          <a:p>
            <a:r>
              <a:rPr sz="2800" dirty="0" err="1"/>
              <a:t>Actividad</a:t>
            </a:r>
            <a:r>
              <a:rPr sz="2800" dirty="0"/>
              <a:t> </a:t>
            </a:r>
            <a:r>
              <a:rPr lang="es-ES" sz="2800" dirty="0"/>
              <a:t>  </a:t>
            </a:r>
            <a:r>
              <a:rPr lang="es-CL" sz="2800" dirty="0"/>
              <a:t>(</a:t>
            </a:r>
            <a:r>
              <a:rPr sz="2800" dirty="0"/>
              <a:t>Crear </a:t>
            </a:r>
            <a:r>
              <a:rPr sz="2800" dirty="0" err="1"/>
              <a:t>reserva</a:t>
            </a:r>
            <a:r>
              <a:rPr lang="es-ES" sz="2800" dirty="0"/>
              <a:t>)</a:t>
            </a:r>
            <a:endParaRPr sz="2800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838D7E0-75E8-3152-3932-7EFE02EB2C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802" y="1473373"/>
            <a:ext cx="6093533" cy="5264706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B8CD8C88-78E3-CCAA-6BB3-6DF7121143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3843" y="119921"/>
            <a:ext cx="2578609" cy="685800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0B52135F-5062-DEE9-71FA-E7856740A7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3355" y="3873877"/>
            <a:ext cx="4329926" cy="5184793"/>
          </a:xfrm>
          <a:prstGeom prst="rect">
            <a:avLst/>
          </a:prstGeom>
        </p:spPr>
      </p:pic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0BBBBE3D-2528-DB1B-291E-F633E6AD081D}"/>
              </a:ext>
            </a:extLst>
          </p:cNvPr>
          <p:cNvCxnSpPr/>
          <p:nvPr/>
        </p:nvCxnSpPr>
        <p:spPr>
          <a:xfrm flipV="1">
            <a:off x="8934138" y="3429000"/>
            <a:ext cx="524655" cy="4448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Base de Datos y CRUD</a:t>
            </a:r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720CF253-9FA5-0EF8-3195-72C63F25CE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0413" y="1205395"/>
            <a:ext cx="5201587" cy="2741686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07602B57-DBEA-313B-61A1-B2920F6B69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6108" y="1205395"/>
            <a:ext cx="4977109" cy="2623366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9C35FBF6-D6DD-2E59-CCB3-4AC26003A4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6022" y="3947081"/>
            <a:ext cx="5545032" cy="2922711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8FB4FF77-72E8-1A6C-AF64-824661121A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2208" y="3947081"/>
            <a:ext cx="4983814" cy="262336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Espiral">
  <a:themeElements>
    <a:clrScheme name="Espiral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Espiral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Espiral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510</TotalTime>
  <Words>464</Words>
  <Application>Microsoft Office PowerPoint</Application>
  <PresentationFormat>Panorámica</PresentationFormat>
  <Paragraphs>38</Paragraphs>
  <Slides>16</Slides>
  <Notes>2</Notes>
  <HiddenSlides>0</HiddenSlides>
  <MMClips>1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16</vt:i4>
      </vt:variant>
    </vt:vector>
  </HeadingPairs>
  <TitlesOfParts>
    <vt:vector size="22" baseType="lpstr">
      <vt:lpstr>Arial</vt:lpstr>
      <vt:lpstr>Calibri</vt:lpstr>
      <vt:lpstr>Century Gothic</vt:lpstr>
      <vt:lpstr>Wingdings</vt:lpstr>
      <vt:lpstr>Wingdings 3</vt:lpstr>
      <vt:lpstr>Espiral</vt:lpstr>
      <vt:lpstr>Hotel Pacific Reef – Sistema de Reservas</vt:lpstr>
      <vt:lpstr>Problemática</vt:lpstr>
      <vt:lpstr>Objetivo del Proyecto</vt:lpstr>
      <vt:lpstr>Metodología ágil, Scrum</vt:lpstr>
      <vt:lpstr>Sprint Backlog</vt:lpstr>
      <vt:lpstr>Roadmap</vt:lpstr>
      <vt:lpstr>Casos de uso </vt:lpstr>
      <vt:lpstr>Actividad   (Crear reserva)</vt:lpstr>
      <vt:lpstr>Base de Datos y CRUD</vt:lpstr>
      <vt:lpstr>Mockups – Cliente (UX)</vt:lpstr>
      <vt:lpstr>Mockups – Admin / Operador</vt:lpstr>
      <vt:lpstr>ADMINISTRADOR </vt:lpstr>
      <vt:lpstr>CLIENTE</vt:lpstr>
      <vt:lpstr>Presentación de PowerPoint</vt:lpstr>
      <vt:lpstr>Trazabilidad – Trello, Git y DOD</vt:lpstr>
      <vt:lpstr>Conclusión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Conie</dc:creator>
  <cp:lastModifiedBy>Conie</cp:lastModifiedBy>
  <cp:revision>8</cp:revision>
  <dcterms:created xsi:type="dcterms:W3CDTF">2025-10-12T15:00:49Z</dcterms:created>
  <dcterms:modified xsi:type="dcterms:W3CDTF">2025-10-13T02:02:06Z</dcterms:modified>
</cp:coreProperties>
</file>